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7"/>
  </p:notesMasterIdLst>
  <p:sldIdLst>
    <p:sldId id="329" r:id="rId4"/>
    <p:sldId id="279" r:id="rId5"/>
    <p:sldId id="373" r:id="rId6"/>
    <p:sldId id="292" r:id="rId7"/>
    <p:sldId id="543" r:id="rId8"/>
    <p:sldId id="512" r:id="rId9"/>
    <p:sldId id="363" r:id="rId10"/>
    <p:sldId id="514" r:id="rId11"/>
    <p:sldId id="330" r:id="rId12"/>
    <p:sldId id="516" r:id="rId13"/>
    <p:sldId id="354" r:id="rId14"/>
    <p:sldId id="536" r:id="rId15"/>
    <p:sldId id="545" r:id="rId16"/>
    <p:sldId id="534" r:id="rId17"/>
    <p:sldId id="535" r:id="rId18"/>
    <p:sldId id="412" r:id="rId19"/>
    <p:sldId id="520" r:id="rId20"/>
    <p:sldId id="413" r:id="rId21"/>
    <p:sldId id="414" r:id="rId22"/>
    <p:sldId id="415" r:id="rId23"/>
    <p:sldId id="416" r:id="rId24"/>
    <p:sldId id="439" r:id="rId25"/>
    <p:sldId id="522" r:id="rId2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00"/>
    <a:srgbClr val="660066"/>
    <a:srgbClr val="4D4D4D"/>
    <a:srgbClr val="B92D14"/>
    <a:srgbClr val="35759D"/>
    <a:srgbClr val="35B19D"/>
    <a:srgbClr val="20A6C6"/>
    <a:srgbClr val="DEDEDE"/>
    <a:srgbClr val="075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2536" autoAdjust="0"/>
    <p:restoredTop sz="95596" autoAdjust="0"/>
  </p:normalViewPr>
  <p:slideViewPr>
    <p:cSldViewPr>
      <p:cViewPr>
        <p:scale>
          <a:sx n="72" d="100"/>
          <a:sy n="72" d="100"/>
        </p:scale>
        <p:origin x="-177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06D9B6-F1F9-4CCD-B720-2DD4E82FE5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72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2C2D02-A090-4937-A441-96A76D5B8FC2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802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462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419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4195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3646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4195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7839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783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7236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1647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698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13B21-5B46-4D6F-8013-298A3541F794}" type="slidenum">
              <a:rPr lang="en-US"/>
              <a:pPr/>
              <a:t>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6260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2945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5287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528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704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220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220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921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994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858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85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365375"/>
            <a:ext cx="4038600" cy="1238250"/>
          </a:xfrm>
        </p:spPr>
        <p:txBody>
          <a:bodyPr/>
          <a:lstStyle>
            <a:lvl1pPr algn="ctr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13175"/>
            <a:ext cx="4038600" cy="530225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rgbClr val="000000"/>
                </a:solidFill>
              </a:defRPr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76975" y="333375"/>
            <a:ext cx="2076450" cy="56102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25" y="333375"/>
            <a:ext cx="6076950" cy="56102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7625" y="333375"/>
            <a:ext cx="8305800" cy="56102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625" y="333375"/>
            <a:ext cx="8305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Microsoft Sans Serif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Microsoft Sans Serif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Microsoft Sans Serif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Microsoft Sans Serif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Microsoft Sans Serif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Microsoft Sans Serif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Microsoft Sans Serif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Microsoft Sans Serif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536" y="1905000"/>
            <a:ext cx="8568952" cy="3756248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/>
              <a:t> </a:t>
            </a:r>
            <a:r>
              <a:rPr lang="en-US" sz="5400" b="1" dirty="0" smtClean="0"/>
              <a:t>Drugs affecting the endocrine system</a:t>
            </a:r>
          </a:p>
          <a:p>
            <a:pPr marL="0" indent="0" algn="ctr">
              <a:buNone/>
            </a:pPr>
            <a:r>
              <a:rPr lang="ar-IQ" sz="5400" b="1" dirty="0" err="1" smtClean="0"/>
              <a:t>ا.م.د</a:t>
            </a:r>
            <a:r>
              <a:rPr lang="ar-IQ" sz="5400" b="1" dirty="0" smtClean="0"/>
              <a:t>. اسامة ايوب</a:t>
            </a:r>
            <a:endParaRPr lang="en-US" sz="5400" b="1" dirty="0" smtClean="0"/>
          </a:p>
          <a:p>
            <a:pPr marL="0" indent="0" algn="ctr">
              <a:buNone/>
            </a:pPr>
            <a:r>
              <a:rPr lang="en-US" sz="5400" b="1" dirty="0" err="1" smtClean="0"/>
              <a:t>Lec</a:t>
            </a:r>
            <a:r>
              <a:rPr lang="en-US" sz="5400" b="1" dirty="0" smtClean="0"/>
              <a:t> 1</a:t>
            </a:r>
            <a:endParaRPr lang="en-US" sz="5400" dirty="0" smtClean="0"/>
          </a:p>
          <a:p>
            <a:pPr marL="0" indent="0" algn="ctr">
              <a:buNone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980728"/>
            <a:ext cx="6934200" cy="5301209"/>
          </a:xfrm>
        </p:spPr>
        <p:txBody>
          <a:bodyPr/>
          <a:lstStyle/>
          <a:p>
            <a:pPr algn="just" rtl="0">
              <a:lnSpc>
                <a:spcPct val="80000"/>
              </a:lnSpc>
              <a:buFont typeface="Wingdings" pitchFamily="2" charset="2"/>
              <a:buChar char="Ø"/>
            </a:pPr>
            <a:endParaRPr lang="en-NZ" sz="2000" b="1" dirty="0" smtClean="0"/>
          </a:p>
          <a:p>
            <a:pPr algn="just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 err="1" smtClean="0"/>
              <a:t>Somatotropin</a:t>
            </a:r>
            <a:r>
              <a:rPr lang="en-US" sz="2000" dirty="0" smtClean="0"/>
              <a:t> influences a wide variety of biochemical processes:</a:t>
            </a:r>
          </a:p>
          <a:p>
            <a:pPr algn="just" rtl="0">
              <a:lnSpc>
                <a:spcPct val="80000"/>
              </a:lnSpc>
              <a:buFont typeface="Wingdings" pitchFamily="2" charset="2"/>
              <a:buChar char="Ø"/>
            </a:pPr>
            <a:endParaRPr lang="en-US" sz="2000" dirty="0" smtClean="0"/>
          </a:p>
          <a:p>
            <a:pPr algn="just" rtl="0">
              <a:lnSpc>
                <a:spcPct val="80000"/>
              </a:lnSpc>
              <a:buFont typeface="Wingdings" pitchFamily="2" charset="2"/>
              <a:buChar char="ü"/>
            </a:pPr>
            <a:endParaRPr lang="en-US" sz="2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80000"/>
              </a:lnSpc>
              <a:buFont typeface="Wingdings" pitchFamily="2" charset="2"/>
              <a:buChar char="ü"/>
            </a:pPr>
            <a:endParaRPr lang="en-US" sz="2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/>
              <a:t>With increasing age, GH secretion decreases, </a:t>
            </a:r>
            <a:r>
              <a:rPr lang="en-US" sz="2000" dirty="0" smtClean="0"/>
              <a:t>accompanied by </a:t>
            </a:r>
            <a:r>
              <a:rPr lang="en-US" sz="2000" dirty="0"/>
              <a:t>a decrease in lean muscle </a:t>
            </a:r>
            <a:r>
              <a:rPr lang="en-US" sz="2000" dirty="0" smtClean="0"/>
              <a:t>mass</a:t>
            </a:r>
          </a:p>
          <a:p>
            <a:pPr algn="l" rtl="0"/>
            <a:endParaRPr lang="en-US" sz="2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 smtClean="0"/>
              <a:t>Synthetic human GH is produced using recombinant DNA technology and is called </a:t>
            </a:r>
            <a:r>
              <a:rPr lang="en-US" sz="2000" i="1" dirty="0" err="1" smtClean="0">
                <a:solidFill>
                  <a:srgbClr val="FF0000"/>
                </a:solidFill>
              </a:rPr>
              <a:t>somatropin</a:t>
            </a:r>
            <a:r>
              <a:rPr lang="en-US" sz="2000" i="1" dirty="0" smtClean="0">
                <a:solidFill>
                  <a:srgbClr val="FF0000"/>
                </a:solidFill>
              </a:rPr>
              <a:t>.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ستطيل مستدير الزوايا 2"/>
          <p:cNvSpPr/>
          <p:nvPr/>
        </p:nvSpPr>
        <p:spPr bwMode="auto">
          <a:xfrm>
            <a:off x="2051720" y="0"/>
            <a:ext cx="6336704" cy="836712"/>
          </a:xfrm>
          <a:prstGeom prst="round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r>
              <a:rPr lang="en-US" sz="2800" b="1" dirty="0" smtClean="0">
                <a:solidFill>
                  <a:srgbClr val="4D4D4D"/>
                </a:solidFill>
              </a:rPr>
              <a:t>Growth hormone (</a:t>
            </a:r>
            <a:r>
              <a:rPr lang="en-US" sz="2800" b="1" dirty="0" err="1" smtClean="0">
                <a:solidFill>
                  <a:srgbClr val="4D4D4D"/>
                </a:solidFill>
              </a:rPr>
              <a:t>somatotropin</a:t>
            </a:r>
            <a:r>
              <a:rPr lang="en-US" sz="2800" b="1" dirty="0" smtClean="0">
                <a:solidFill>
                  <a:srgbClr val="4D4D4D"/>
                </a:solidFill>
              </a:rPr>
              <a:t>)</a:t>
            </a:r>
            <a:endParaRPr lang="en-US" sz="2800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4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/>
              <a:t>Mechanism of action</a:t>
            </a:r>
            <a:endParaRPr lang="en-US" sz="28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55575" y="715962"/>
            <a:ext cx="7315200" cy="2425006"/>
          </a:xfrm>
        </p:spPr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US" sz="2000" dirty="0" smtClean="0"/>
              <a:t>many physiologic effects of GH are exerted directly at its targets</a:t>
            </a:r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  <a:p>
            <a:pPr algn="l" rtl="0">
              <a:buFont typeface="Wingdings" pitchFamily="2" charset="2"/>
              <a:buChar char="v"/>
            </a:pPr>
            <a:endParaRPr lang="en-US" sz="2000" dirty="0"/>
          </a:p>
          <a:p>
            <a:pPr algn="l" rtl="0">
              <a:buFont typeface="Wingdings" pitchFamily="2" charset="2"/>
              <a:buChar char="v"/>
            </a:pPr>
            <a:r>
              <a:rPr lang="en-US" sz="2000" dirty="0" smtClean="0"/>
              <a:t>(</a:t>
            </a:r>
            <a:r>
              <a:rPr lang="en-US" sz="2000" i="1" dirty="0" smtClean="0"/>
              <a:t>IGF</a:t>
            </a:r>
            <a:r>
              <a:rPr lang="en-US" sz="2000" dirty="0" smtClean="0"/>
              <a:t>)</a:t>
            </a:r>
            <a:r>
              <a:rPr lang="en-US" sz="2000" i="1" dirty="0" smtClean="0"/>
              <a:t>-1</a:t>
            </a:r>
            <a:r>
              <a:rPr lang="en-US" sz="2000" dirty="0" smtClean="0"/>
              <a:t> released from the liver  has an inhibitory effect on growth hormone secretion by stimulating </a:t>
            </a:r>
            <a:r>
              <a:rPr lang="en-US" sz="2000" dirty="0" err="1" smtClean="0"/>
              <a:t>somatostatin</a:t>
            </a:r>
            <a:r>
              <a:rPr lang="en-US" sz="2000" dirty="0" smtClean="0"/>
              <a:t> release from the hypothalamus.</a:t>
            </a:r>
          </a:p>
          <a:p>
            <a:pPr algn="l" rtl="0">
              <a:buFont typeface="Wingdings" pitchFamily="2" charset="2"/>
              <a:buChar char="v"/>
            </a:pPr>
            <a:endParaRPr lang="en-US" sz="2000" b="1" dirty="0" smtClean="0">
              <a:solidFill>
                <a:schemeClr val="accent6"/>
              </a:solidFill>
            </a:endParaRPr>
          </a:p>
          <a:p>
            <a:pPr algn="l" rtl="0">
              <a:buFont typeface="Wingdings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268760"/>
            <a:ext cx="6934200" cy="5400600"/>
          </a:xfrm>
        </p:spPr>
        <p:txBody>
          <a:bodyPr/>
          <a:lstStyle/>
          <a:p>
            <a:pPr algn="just" rtl="0">
              <a:buFont typeface="Wingdings" panose="05000000000000000000" pitchFamily="2" charset="2"/>
              <a:buChar char="v"/>
            </a:pPr>
            <a:r>
              <a:rPr lang="en-US" sz="2000" dirty="0" err="1" smtClean="0"/>
              <a:t>somatostatin</a:t>
            </a:r>
            <a:r>
              <a:rPr lang="en-US" sz="2000" dirty="0" smtClean="0"/>
              <a:t> binds to distinct receptors, </a:t>
            </a:r>
            <a:r>
              <a:rPr lang="en-US" sz="2000" dirty="0" smtClean="0">
                <a:solidFill>
                  <a:srgbClr val="FF0000"/>
                </a:solidFill>
              </a:rPr>
              <a:t>SSTR2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FF0000"/>
                </a:solidFill>
              </a:rPr>
              <a:t>SSTR5</a:t>
            </a:r>
            <a:r>
              <a:rPr lang="en-US" sz="2000" dirty="0" smtClean="0"/>
              <a:t>, which suppress GH and thyroid-stimulating hormone release.</a:t>
            </a:r>
          </a:p>
          <a:p>
            <a:pPr algn="just" rtl="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it is</a:t>
            </a:r>
            <a:r>
              <a:rPr lang="en-US" sz="2000" dirty="0" smtClean="0">
                <a:solidFill>
                  <a:schemeClr val="accent4"/>
                </a:solidFill>
              </a:rPr>
              <a:t> </a:t>
            </a:r>
            <a:r>
              <a:rPr lang="en-US" sz="2000" dirty="0" smtClean="0"/>
              <a:t>also found in neurons throughout the body as well as in the </a:t>
            </a:r>
            <a:r>
              <a:rPr lang="en-US" sz="2000" dirty="0" smtClean="0">
                <a:solidFill>
                  <a:srgbClr val="FF0000"/>
                </a:solidFill>
              </a:rPr>
              <a:t>intestine and pancreas</a:t>
            </a:r>
            <a:r>
              <a:rPr lang="en-US" sz="2000" dirty="0" smtClean="0"/>
              <a:t>. </a:t>
            </a:r>
          </a:p>
          <a:p>
            <a:pPr algn="just" rtl="0">
              <a:buFont typeface="Wingdings" panose="05000000000000000000" pitchFamily="2" charset="2"/>
              <a:buChar char="v"/>
            </a:pPr>
            <a:r>
              <a:rPr lang="en-US" sz="2000" dirty="0" smtClean="0"/>
              <a:t>inhibits the release of:</a:t>
            </a:r>
          </a:p>
          <a:p>
            <a:pPr algn="just" rtl="0">
              <a:buFont typeface="Wingdings" pitchFamily="2" charset="2"/>
              <a:buChar char="ü"/>
            </a:pPr>
            <a:r>
              <a:rPr lang="en-US" sz="2000" b="1" dirty="0" smtClean="0">
                <a:solidFill>
                  <a:srgbClr val="00B050"/>
                </a:solidFill>
              </a:rPr>
              <a:t> GH </a:t>
            </a:r>
          </a:p>
          <a:p>
            <a:pPr algn="just" rtl="0">
              <a:buFont typeface="Wingdings" pitchFamily="2" charset="2"/>
              <a:buChar char="ü"/>
            </a:pPr>
            <a:r>
              <a:rPr lang="en-US" sz="2000" b="1" dirty="0" smtClean="0">
                <a:solidFill>
                  <a:srgbClr val="00B050"/>
                </a:solidFill>
              </a:rPr>
              <a:t>Insulin</a:t>
            </a:r>
          </a:p>
          <a:p>
            <a:pPr algn="just" rtl="0">
              <a:buFont typeface="Wingdings" pitchFamily="2" charset="2"/>
              <a:buChar char="ü"/>
            </a:pPr>
            <a:r>
              <a:rPr lang="en-US" sz="2000" b="1" dirty="0" smtClean="0">
                <a:solidFill>
                  <a:srgbClr val="00B050"/>
                </a:solidFill>
              </a:rPr>
              <a:t> glucagon, and</a:t>
            </a:r>
          </a:p>
          <a:p>
            <a:pPr algn="just" rtl="0">
              <a:buFont typeface="Wingdings" pitchFamily="2" charset="2"/>
              <a:buChar char="ü"/>
            </a:pP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</a:rPr>
              <a:t>gastrin</a:t>
            </a:r>
            <a:r>
              <a:rPr lang="en-US" sz="2000" b="1" dirty="0" smtClean="0">
                <a:solidFill>
                  <a:srgbClr val="00B050"/>
                </a:solidFill>
              </a:rPr>
              <a:t>.</a:t>
            </a:r>
          </a:p>
          <a:p>
            <a:pPr algn="just" rtl="0">
              <a:buFont typeface="Wingdings" pitchFamily="2" charset="2"/>
              <a:buChar char="ü"/>
            </a:pPr>
            <a:endParaRPr lang="en-US" sz="2000" dirty="0" smtClean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2143108" y="214290"/>
            <a:ext cx="6572296" cy="642942"/>
          </a:xfrm>
          <a:prstGeom prst="round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solidFill>
                  <a:srgbClr val="4D4D4D"/>
                </a:solidFill>
              </a:rPr>
              <a:t>Growth hormone inhibiting hormone (</a:t>
            </a:r>
            <a:r>
              <a:rPr lang="en-US" sz="2000" b="1" dirty="0" err="1" smtClean="0">
                <a:solidFill>
                  <a:srgbClr val="4D4D4D"/>
                </a:solidFill>
              </a:rPr>
              <a:t>somatostatin</a:t>
            </a:r>
            <a:r>
              <a:rPr lang="en-US" sz="2000" b="1" dirty="0" smtClean="0">
                <a:solidFill>
                  <a:srgbClr val="4D4D4D"/>
                </a:solidFill>
              </a:rPr>
              <a:t>)</a:t>
            </a:r>
            <a:endParaRPr lang="en-US" sz="2000" dirty="0" smtClean="0">
              <a:solidFill>
                <a:srgbClr val="4D4D4D"/>
              </a:solidFill>
            </a:endParaRPr>
          </a:p>
          <a:p>
            <a:endParaRPr lang="en-US" sz="2000" dirty="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8566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268760"/>
            <a:ext cx="6934200" cy="5400600"/>
          </a:xfrm>
        </p:spPr>
        <p:txBody>
          <a:bodyPr/>
          <a:lstStyle/>
          <a:p>
            <a:pPr algn="l" rtl="0"/>
            <a:r>
              <a:rPr lang="en-US" sz="2000" dirty="0"/>
              <a:t>are </a:t>
            </a:r>
            <a:r>
              <a:rPr lang="en-US" sz="2000" dirty="0">
                <a:solidFill>
                  <a:srgbClr val="FF0000"/>
                </a:solidFill>
              </a:rPr>
              <a:t>synthetic analogs </a:t>
            </a:r>
            <a:r>
              <a:rPr lang="en-US" sz="2000" dirty="0"/>
              <a:t>of somatostatin</a:t>
            </a:r>
            <a:r>
              <a:rPr lang="en-US" sz="2000" dirty="0" smtClean="0"/>
              <a:t>. </a:t>
            </a:r>
          </a:p>
          <a:p>
            <a:pPr algn="l" rtl="0"/>
            <a:r>
              <a:rPr lang="en-US" sz="2000" dirty="0" smtClean="0"/>
              <a:t>Their </a:t>
            </a:r>
            <a:r>
              <a:rPr lang="en-US" sz="2000" dirty="0"/>
              <a:t>half-lives are </a:t>
            </a:r>
            <a:r>
              <a:rPr lang="en-US" sz="2000" dirty="0">
                <a:solidFill>
                  <a:srgbClr val="FF0000"/>
                </a:solidFill>
              </a:rPr>
              <a:t>longer</a:t>
            </a:r>
            <a:r>
              <a:rPr lang="en-US" sz="2000" dirty="0"/>
              <a:t> </a:t>
            </a:r>
            <a:endParaRPr lang="en-US" sz="2000" dirty="0" smtClean="0"/>
          </a:p>
          <a:p>
            <a:pPr algn="l" rtl="0"/>
            <a:r>
              <a:rPr lang="en-US" sz="2000" dirty="0" smtClean="0"/>
              <a:t>and </a:t>
            </a:r>
            <a:r>
              <a:rPr lang="en-US" sz="2000" dirty="0"/>
              <a:t>depot formulations are available, allowing for administration </a:t>
            </a:r>
            <a:r>
              <a:rPr lang="en-US" sz="2000" dirty="0" smtClean="0"/>
              <a:t>once every </a:t>
            </a:r>
            <a:r>
              <a:rPr lang="en-US" sz="2000" dirty="0"/>
              <a:t>4 weeks. </a:t>
            </a:r>
            <a:endParaRPr lang="en-US" sz="2000" dirty="0" smtClean="0"/>
          </a:p>
          <a:p>
            <a:pPr algn="l" rtl="0"/>
            <a:endParaRPr lang="en-US" sz="2000" dirty="0"/>
          </a:p>
          <a:p>
            <a:pPr algn="l" rtl="0"/>
            <a:endParaRPr lang="en-US" sz="2000" dirty="0"/>
          </a:p>
          <a:p>
            <a:pPr algn="l" rtl="0"/>
            <a:r>
              <a:rPr lang="en-US" sz="2000" b="1" dirty="0" smtClean="0">
                <a:solidFill>
                  <a:srgbClr val="00B050"/>
                </a:solidFill>
              </a:rPr>
              <a:t>Adverse </a:t>
            </a:r>
            <a:r>
              <a:rPr lang="en-US" sz="2000" b="1" dirty="0">
                <a:solidFill>
                  <a:srgbClr val="00B050"/>
                </a:solidFill>
              </a:rPr>
              <a:t>effects </a:t>
            </a:r>
          </a:p>
          <a:p>
            <a:pPr algn="l" rtl="0"/>
            <a:r>
              <a:rPr lang="en-US" sz="2000" dirty="0"/>
              <a:t>diarrhea, abdominal pain, flatulence, nausea, and steatorrhea</a:t>
            </a:r>
            <a:r>
              <a:rPr lang="en-US" sz="2000" dirty="0" smtClean="0"/>
              <a:t>. Gallbladder </a:t>
            </a:r>
            <a:r>
              <a:rPr lang="en-US" sz="2000" dirty="0"/>
              <a:t>emptying is delayed, and asymptomatic cholesterol </a:t>
            </a:r>
            <a:r>
              <a:rPr lang="en-US" sz="2000" dirty="0" smtClean="0"/>
              <a:t>gallstones with </a:t>
            </a:r>
            <a:r>
              <a:rPr lang="en-US" sz="2000" dirty="0"/>
              <a:t>long-term treatment</a:t>
            </a:r>
            <a:endParaRPr lang="en-US" sz="20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143108" y="214290"/>
            <a:ext cx="6572296" cy="642942"/>
          </a:xfrm>
          <a:prstGeom prst="round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solidFill>
                  <a:srgbClr val="4D4D4D"/>
                </a:solidFill>
              </a:rPr>
              <a:t>Octreotide and </a:t>
            </a:r>
            <a:r>
              <a:rPr lang="en-US" sz="2000" b="1" dirty="0" err="1">
                <a:solidFill>
                  <a:srgbClr val="4D4D4D"/>
                </a:solidFill>
              </a:rPr>
              <a:t>lanreotide</a:t>
            </a:r>
            <a:endParaRPr lang="en-US" sz="2000" b="1" dirty="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4005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1907704" y="188640"/>
            <a:ext cx="7099176" cy="2952328"/>
          </a:xfrm>
        </p:spPr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US" sz="2000" dirty="0" smtClean="0"/>
              <a:t>An analog of human GH that has polyethylene glycol polymers attached, (</a:t>
            </a:r>
            <a:r>
              <a:rPr lang="en-US" sz="2000" dirty="0" err="1" smtClean="0">
                <a:solidFill>
                  <a:srgbClr val="FF0000"/>
                </a:solidFill>
              </a:rPr>
              <a:t>pegvisomant</a:t>
            </a:r>
            <a:r>
              <a:rPr lang="en-US" sz="2000" dirty="0" smtClean="0"/>
              <a:t>), is being employed in the treatment of </a:t>
            </a:r>
            <a:r>
              <a:rPr lang="en-US" sz="2000" dirty="0" err="1" smtClean="0"/>
              <a:t>acromegaly</a:t>
            </a:r>
            <a:r>
              <a:rPr lang="en-US" sz="2000" dirty="0" smtClean="0"/>
              <a:t> that is refractory to other modes of surgical, radiologic, or pharmacologic intervention.</a:t>
            </a:r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000" dirty="0" smtClean="0"/>
              <a:t> It acts as an antagonist at one of the GH receptors and results in the normalization of IGF-I levels.</a:t>
            </a:r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  <a:p>
            <a:endParaRPr lang="en-US" sz="2000" dirty="0" smtClean="0"/>
          </a:p>
          <a:p>
            <a:pPr algn="l" rtl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algn="l" rtl="0">
              <a:buFont typeface="Wingdings" pitchFamily="2" charset="2"/>
              <a:buChar char="v"/>
            </a:pPr>
            <a:endParaRPr lang="en-US" sz="2000" dirty="0"/>
          </a:p>
          <a:p>
            <a:pPr algn="l" rtl="0">
              <a:buFont typeface="Wingdings" pitchFamily="2" charset="2"/>
              <a:buChar char="v"/>
            </a:pP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246726796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052736"/>
            <a:ext cx="6934200" cy="5805264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pain</a:t>
            </a:r>
            <a:r>
              <a:rPr lang="en-US" sz="2000" dirty="0" smtClean="0"/>
              <a:t> at the injection site,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edema</a:t>
            </a:r>
            <a:r>
              <a:rPr lang="en-US" sz="2000" dirty="0" smtClean="0"/>
              <a:t>,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err="1" smtClean="0"/>
              <a:t>arthralgias</a:t>
            </a:r>
            <a:r>
              <a:rPr lang="en-US" sz="2000" dirty="0" smtClean="0"/>
              <a:t>, </a:t>
            </a:r>
            <a:r>
              <a:rPr lang="en-US" sz="2000" dirty="0" err="1" smtClean="0"/>
              <a:t>myalgias</a:t>
            </a:r>
            <a:r>
              <a:rPr lang="en-US" sz="2000" dirty="0" smtClean="0"/>
              <a:t>,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 flu-like symptoms, and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 an increased risk of </a:t>
            </a:r>
            <a:r>
              <a:rPr lang="en-US" sz="2000" dirty="0" smtClean="0">
                <a:solidFill>
                  <a:srgbClr val="FF0000"/>
                </a:solidFill>
              </a:rPr>
              <a:t>diabetes</a:t>
            </a:r>
            <a:r>
              <a:rPr lang="en-US" sz="2000" dirty="0" smtClean="0"/>
              <a:t>. </a:t>
            </a:r>
          </a:p>
          <a:p>
            <a:pPr algn="l" rtl="0"/>
            <a:endParaRPr lang="en-US" sz="2000" i="1" dirty="0" smtClean="0"/>
          </a:p>
          <a:p>
            <a:pPr algn="l" rtl="0"/>
            <a:endParaRPr lang="en-US" sz="2000" i="1" dirty="0" smtClean="0"/>
          </a:p>
          <a:p>
            <a:pPr algn="l" rtl="0"/>
            <a:endParaRPr lang="en-US" sz="2000" i="1" dirty="0" smtClean="0"/>
          </a:p>
          <a:p>
            <a:pPr algn="l" rtl="0"/>
            <a:endParaRPr lang="en-US" sz="2000" i="1" dirty="0" smtClean="0"/>
          </a:p>
          <a:p>
            <a:pPr algn="l" rtl="0"/>
            <a:r>
              <a:rPr lang="en-US" sz="2000" i="1" dirty="0" err="1" smtClean="0"/>
              <a:t>Somatropin</a:t>
            </a:r>
            <a:r>
              <a:rPr lang="en-US" sz="2000" i="1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should not be used </a:t>
            </a:r>
            <a:r>
              <a:rPr lang="en-US" sz="2000" dirty="0" smtClean="0"/>
              <a:t>in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pediatric patients with </a:t>
            </a:r>
            <a:r>
              <a:rPr lang="en-US" sz="2000" dirty="0" smtClean="0">
                <a:solidFill>
                  <a:srgbClr val="FF0000"/>
                </a:solidFill>
              </a:rPr>
              <a:t>closed epiphyses</a:t>
            </a:r>
            <a:r>
              <a:rPr lang="en-US" sz="2000" dirty="0" smtClean="0"/>
              <a:t>,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 patients with </a:t>
            </a:r>
            <a:r>
              <a:rPr lang="en-US" sz="2000" dirty="0" smtClean="0">
                <a:solidFill>
                  <a:srgbClr val="FF0000"/>
                </a:solidFill>
              </a:rPr>
              <a:t>diabetic retinopathy</a:t>
            </a:r>
            <a:r>
              <a:rPr lang="en-US" sz="2000" dirty="0" smtClean="0"/>
              <a:t>,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obese</a:t>
            </a:r>
            <a:r>
              <a:rPr lang="en-US" sz="2000" dirty="0" smtClean="0"/>
              <a:t> patients with </a:t>
            </a:r>
            <a:r>
              <a:rPr lang="en-US" sz="2000" dirty="0" err="1" smtClean="0"/>
              <a:t>Prader-Willi</a:t>
            </a:r>
            <a:r>
              <a:rPr lang="en-US" sz="2000" dirty="0" smtClean="0"/>
              <a:t> syndrome.</a:t>
            </a:r>
          </a:p>
          <a:p>
            <a:pPr algn="just" rtl="0">
              <a:buNone/>
            </a:pPr>
            <a:endParaRPr lang="en-US" sz="2000" b="1" dirty="0">
              <a:solidFill>
                <a:schemeClr val="accent6"/>
              </a:solidFill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143108" y="214290"/>
            <a:ext cx="6572296" cy="642942"/>
          </a:xfrm>
          <a:prstGeom prst="round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solidFill>
                  <a:srgbClr val="4D4D4D"/>
                </a:solidFill>
              </a:rPr>
              <a:t>Adverse effects of </a:t>
            </a:r>
            <a:r>
              <a:rPr lang="en-US" sz="2000" b="1" dirty="0" err="1" smtClean="0">
                <a:solidFill>
                  <a:srgbClr val="4D4D4D"/>
                </a:solidFill>
              </a:rPr>
              <a:t>somatropin</a:t>
            </a:r>
            <a:endParaRPr lang="en-US" sz="2000" dirty="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8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16632"/>
            <a:ext cx="6934200" cy="2952328"/>
          </a:xfrm>
        </p:spPr>
        <p:txBody>
          <a:bodyPr/>
          <a:lstStyle/>
          <a:p>
            <a:pPr algn="ctr" rtl="0">
              <a:buNone/>
            </a:pPr>
            <a:r>
              <a:rPr lang="en-US" sz="2400" b="1" dirty="0" err="1" smtClean="0"/>
              <a:t>Gonadotropin</a:t>
            </a:r>
            <a:r>
              <a:rPr lang="en-US" sz="2400" b="1" dirty="0" smtClean="0"/>
              <a:t>-releasing hormone/luteinizing    hormone releasing hormone</a:t>
            </a:r>
          </a:p>
          <a:p>
            <a:pPr algn="ctr" rtl="0">
              <a:buNone/>
            </a:pPr>
            <a:endParaRPr lang="en-US" sz="2400" b="1" dirty="0" smtClean="0"/>
          </a:p>
          <a:p>
            <a:pPr algn="just" rtl="0">
              <a:buFont typeface="Wingdings" pitchFamily="2" charset="2"/>
              <a:buChar char="v"/>
            </a:pPr>
            <a:r>
              <a:rPr lang="en-US" sz="2000" dirty="0" err="1" smtClean="0">
                <a:solidFill>
                  <a:srgbClr val="FF0000"/>
                </a:solidFill>
              </a:rPr>
              <a:t>gonadorelin</a:t>
            </a:r>
            <a:r>
              <a:rPr lang="en-US" sz="2000" dirty="0" smtClean="0"/>
              <a:t>  is a </a:t>
            </a:r>
            <a:r>
              <a:rPr lang="en-US" sz="2000" dirty="0" err="1" smtClean="0"/>
              <a:t>decapeptide</a:t>
            </a:r>
            <a:r>
              <a:rPr lang="en-US" sz="2000" dirty="0" smtClean="0"/>
              <a:t> obtained from the hypothalamus. </a:t>
            </a:r>
            <a:r>
              <a:rPr lang="en-US" sz="2000" dirty="0" err="1" smtClean="0">
                <a:solidFill>
                  <a:srgbClr val="00B050"/>
                </a:solidFill>
              </a:rPr>
              <a:t>Pulsatile</a:t>
            </a:r>
            <a:r>
              <a:rPr lang="en-US" sz="2000" dirty="0" smtClean="0">
                <a:solidFill>
                  <a:srgbClr val="00B050"/>
                </a:solidFill>
              </a:rPr>
              <a:t> secretion </a:t>
            </a:r>
            <a:r>
              <a:rPr lang="en-US" sz="2000" dirty="0" smtClean="0"/>
              <a:t>of </a:t>
            </a:r>
            <a:r>
              <a:rPr lang="en-US" sz="2000" dirty="0" err="1" smtClean="0">
                <a:solidFill>
                  <a:srgbClr val="FF0000"/>
                </a:solidFill>
              </a:rPr>
              <a:t>GnRH</a:t>
            </a:r>
            <a:r>
              <a:rPr lang="en-US" sz="2000" dirty="0" smtClean="0"/>
              <a:t> is essential for the release of follicle-stimulating hormone (</a:t>
            </a:r>
            <a:r>
              <a:rPr lang="en-US" sz="2000" dirty="0" smtClean="0">
                <a:solidFill>
                  <a:srgbClr val="FF0000"/>
                </a:solidFill>
              </a:rPr>
              <a:t>FSH</a:t>
            </a:r>
            <a:r>
              <a:rPr lang="en-US" sz="2000" dirty="0" smtClean="0"/>
              <a:t>) and luteinizing hormone (</a:t>
            </a:r>
            <a:r>
              <a:rPr lang="en-US" sz="2000" dirty="0" smtClean="0">
                <a:solidFill>
                  <a:srgbClr val="FF0000"/>
                </a:solidFill>
              </a:rPr>
              <a:t>LH</a:t>
            </a:r>
            <a:r>
              <a:rPr lang="en-US" sz="2000" dirty="0" smtClean="0"/>
              <a:t>) from the pituitary, whereas </a:t>
            </a:r>
            <a:r>
              <a:rPr lang="en-US" sz="2000" dirty="0" smtClean="0">
                <a:solidFill>
                  <a:srgbClr val="00B050"/>
                </a:solidFill>
              </a:rPr>
              <a:t>continuous administration </a:t>
            </a:r>
            <a:r>
              <a:rPr lang="en-US" sz="2000" dirty="0" smtClean="0"/>
              <a:t>inhibits </a:t>
            </a:r>
            <a:r>
              <a:rPr lang="en-US" sz="2000" dirty="0" err="1" smtClean="0"/>
              <a:t>gonadotropin</a:t>
            </a:r>
            <a:r>
              <a:rPr lang="en-US" sz="2000" dirty="0" smtClean="0"/>
              <a:t> release.</a:t>
            </a:r>
          </a:p>
          <a:p>
            <a:pPr algn="just" rtl="0">
              <a:buFont typeface="Wingdings" pitchFamily="2" charset="2"/>
              <a:buChar char="v"/>
            </a:pPr>
            <a:endParaRPr lang="en-US" sz="2000" dirty="0" smtClean="0"/>
          </a:p>
          <a:p>
            <a:pPr algn="just" rtl="0">
              <a:buFont typeface="Wingdings" pitchFamily="2" charset="2"/>
              <a:buChar char="v"/>
            </a:pPr>
            <a:endParaRPr lang="en-US" sz="2000" dirty="0" smtClean="0"/>
          </a:p>
          <a:p>
            <a:pPr algn="just" rtl="0">
              <a:buFont typeface="Wingdings" pitchFamily="2" charset="2"/>
              <a:buChar char="v"/>
            </a:pPr>
            <a:endParaRPr lang="en-US" sz="2000" dirty="0" smtClean="0"/>
          </a:p>
          <a:p>
            <a:pPr algn="just" rtl="0">
              <a:buFont typeface="Wingdings" pitchFamily="2" charset="2"/>
              <a:buChar char="v"/>
            </a:pPr>
            <a:endParaRPr lang="en-US" sz="2000" dirty="0" smtClean="0"/>
          </a:p>
          <a:p>
            <a:pPr algn="just" rtl="0">
              <a:buFont typeface="Wingdings" pitchFamily="2" charset="2"/>
              <a:buChar char="v"/>
            </a:pPr>
            <a:endParaRPr lang="en-US" sz="2000" dirty="0" smtClean="0"/>
          </a:p>
          <a:p>
            <a:pPr marL="0" indent="0" algn="l" rtl="0">
              <a:buNone/>
            </a:pPr>
            <a:endParaRPr lang="en-US" sz="2000" b="1" dirty="0" smtClean="0">
              <a:solidFill>
                <a:schemeClr val="accent6"/>
              </a:solidFill>
            </a:endParaRPr>
          </a:p>
        </p:txBody>
      </p:sp>
      <p:pic>
        <p:nvPicPr>
          <p:cNvPr id="3" name="Picture 2" descr="http://resources.ama.uk.com/glowm_www/uploads/1359276283_Ch_5.8_fig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429000"/>
            <a:ext cx="5328592" cy="30641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542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16632"/>
            <a:ext cx="6934200" cy="6408712"/>
          </a:xfrm>
        </p:spPr>
        <p:txBody>
          <a:bodyPr/>
          <a:lstStyle/>
          <a:p>
            <a:pPr algn="ctr" rtl="0">
              <a:buNone/>
            </a:pPr>
            <a:r>
              <a:rPr lang="en-US" sz="2400" b="1" dirty="0" err="1" smtClean="0"/>
              <a:t>Gonadotropin</a:t>
            </a:r>
            <a:r>
              <a:rPr lang="en-US" sz="2400" b="1" dirty="0" smtClean="0"/>
              <a:t>-releasing hormone/luteinizing    hormone releasing hormone</a:t>
            </a:r>
          </a:p>
          <a:p>
            <a:pPr algn="ctr" rtl="0">
              <a:buNone/>
            </a:pPr>
            <a:endParaRPr lang="en-US" sz="2400" b="1" dirty="0" smtClean="0"/>
          </a:p>
          <a:p>
            <a:pPr algn="just" rtl="0">
              <a:buFont typeface="Wingdings" pitchFamily="2" charset="2"/>
              <a:buChar char="v"/>
            </a:pPr>
            <a:endParaRPr lang="en-US" sz="2000" dirty="0" smtClean="0"/>
          </a:p>
          <a:p>
            <a:pPr algn="l" rtl="0"/>
            <a:r>
              <a:rPr lang="en-US" sz="2000" i="1" dirty="0" err="1"/>
              <a:t>Leuprolide</a:t>
            </a:r>
            <a:r>
              <a:rPr lang="en-US" sz="2000" i="1" dirty="0"/>
              <a:t> </a:t>
            </a:r>
            <a:r>
              <a:rPr lang="en-US" sz="2000" dirty="0"/>
              <a:t>is also used to suppress </a:t>
            </a:r>
            <a:r>
              <a:rPr lang="en-US" sz="2000" dirty="0" smtClean="0"/>
              <a:t>the LH </a:t>
            </a:r>
            <a:r>
              <a:rPr lang="en-US" sz="2000" dirty="0"/>
              <a:t>surge and prevent premature ovulation in women undergoing controlled ovarian stimulation protocols for </a:t>
            </a:r>
            <a:r>
              <a:rPr lang="en-US" sz="2000" dirty="0" smtClean="0"/>
              <a:t>the treatment </a:t>
            </a:r>
            <a:r>
              <a:rPr lang="en-US" sz="2000" dirty="0"/>
              <a:t>of infertility</a:t>
            </a:r>
            <a:r>
              <a:rPr lang="en-US" sz="2000" dirty="0" smtClean="0"/>
              <a:t>.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 err="1"/>
              <a:t>GnRH</a:t>
            </a:r>
            <a:r>
              <a:rPr lang="en-US" sz="2000" dirty="0"/>
              <a:t> antagonists such as </a:t>
            </a:r>
            <a:r>
              <a:rPr lang="en-US" sz="2000" dirty="0" err="1">
                <a:solidFill>
                  <a:srgbClr val="FF0000"/>
                </a:solidFill>
              </a:rPr>
              <a:t>cetrorelix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and </a:t>
            </a:r>
            <a:r>
              <a:rPr lang="en-US" sz="2000" dirty="0" err="1" smtClean="0">
                <a:solidFill>
                  <a:srgbClr val="FF0000"/>
                </a:solidFill>
              </a:rPr>
              <a:t>ganirelix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can </a:t>
            </a:r>
            <a:r>
              <a:rPr lang="en-US" sz="2000" dirty="0"/>
              <a:t>also be used to inhibit LH secretion in infertility protocols</a:t>
            </a:r>
          </a:p>
          <a:p>
            <a:pPr algn="just" rtl="0">
              <a:buFont typeface="Wingdings" pitchFamily="2" charset="2"/>
              <a:buChar char="v"/>
            </a:pPr>
            <a:endParaRPr lang="en-US" sz="2000" dirty="0" smtClean="0"/>
          </a:p>
          <a:p>
            <a:pPr algn="just" rtl="0">
              <a:buFont typeface="Wingdings" pitchFamily="2" charset="2"/>
              <a:buChar char="v"/>
            </a:pPr>
            <a:endParaRPr lang="en-US" sz="2000" dirty="0" smtClean="0"/>
          </a:p>
          <a:p>
            <a:pPr algn="just" rtl="0">
              <a:buFont typeface="Wingdings" pitchFamily="2" charset="2"/>
              <a:buChar char="v"/>
            </a:pPr>
            <a:endParaRPr lang="en-US" sz="2000" dirty="0" smtClean="0"/>
          </a:p>
          <a:p>
            <a:pPr marL="0" indent="0" algn="l" rtl="0">
              <a:buNone/>
            </a:pPr>
            <a:endParaRPr lang="en-US" sz="2000" b="1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42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4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/>
              <a:t>Adverse effects</a:t>
            </a:r>
            <a:endParaRPr lang="en-US" sz="36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55575" y="715962"/>
            <a:ext cx="7315200" cy="6021288"/>
          </a:xfrm>
        </p:spPr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 smtClean="0"/>
              <a:t>hypersensitivity, dermatitis, and headache</a:t>
            </a:r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 smtClean="0"/>
              <a:t>In </a:t>
            </a:r>
            <a:r>
              <a:rPr lang="en-US" sz="2000" dirty="0" smtClean="0">
                <a:solidFill>
                  <a:srgbClr val="FF0000"/>
                </a:solidFill>
              </a:rPr>
              <a:t>women</a:t>
            </a:r>
            <a:r>
              <a:rPr lang="en-US" sz="2000" dirty="0" smtClean="0"/>
              <a:t>, the </a:t>
            </a:r>
            <a:r>
              <a:rPr lang="en-US" sz="2000" dirty="0" smtClean="0">
                <a:solidFill>
                  <a:srgbClr val="FF0000"/>
                </a:solidFill>
              </a:rPr>
              <a:t>analogs may </a:t>
            </a:r>
            <a:r>
              <a:rPr lang="en-US" sz="2000" dirty="0" smtClean="0"/>
              <a:t>cause hot flushes and sweating as well as diminished libido, depression, and ovarian cysts</a:t>
            </a:r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 smtClean="0"/>
              <a:t>They are contraindicated in pregnancy and breast-feeding.</a:t>
            </a: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4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200" b="1" dirty="0" err="1" smtClean="0"/>
              <a:t>Gonadotropins</a:t>
            </a:r>
            <a:endParaRPr lang="en-US" sz="32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55575" y="715962"/>
            <a:ext cx="7315200" cy="6021288"/>
          </a:xfrm>
        </p:spPr>
        <p:txBody>
          <a:bodyPr/>
          <a:lstStyle/>
          <a:p>
            <a:pPr marL="0" indent="0" algn="l" rtl="0">
              <a:buFont typeface="Wingdings" pitchFamily="2" charset="2"/>
              <a:buChar char="v"/>
            </a:pPr>
            <a:endParaRPr lang="en-US" sz="2000" i="1" dirty="0" smtClean="0"/>
          </a:p>
          <a:p>
            <a:pPr algn="l" rtl="0"/>
            <a:r>
              <a:rPr lang="en-US" sz="2000" i="1" dirty="0" smtClean="0">
                <a:solidFill>
                  <a:srgbClr val="FF0000"/>
                </a:solidFill>
              </a:rPr>
              <a:t>Chorionic gonadotropin 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i="1" dirty="0" err="1" smtClean="0">
                <a:solidFill>
                  <a:srgbClr val="FF0000"/>
                </a:solidFill>
              </a:rPr>
              <a:t>hCG</a:t>
            </a:r>
            <a:r>
              <a:rPr lang="en-US" sz="2000" dirty="0" smtClean="0">
                <a:solidFill>
                  <a:srgbClr val="FF0000"/>
                </a:solidFill>
              </a:rPr>
              <a:t>)(</a:t>
            </a:r>
            <a:r>
              <a:rPr lang="en-US" sz="2000" dirty="0" err="1" smtClean="0">
                <a:solidFill>
                  <a:srgbClr val="FF0000"/>
                </a:solidFill>
              </a:rPr>
              <a:t>pregnyl</a:t>
            </a:r>
            <a:r>
              <a:rPr lang="en-US" sz="2000" dirty="0"/>
              <a:t> is a placental </a:t>
            </a:r>
            <a:r>
              <a:rPr lang="en-US" sz="2000" dirty="0" smtClean="0"/>
              <a:t>hormone that </a:t>
            </a:r>
            <a:r>
              <a:rPr lang="en-US" sz="2000" dirty="0"/>
              <a:t>is excreted in the urine of pregnant women </a:t>
            </a:r>
            <a:r>
              <a:rPr lang="en-US" sz="2000" dirty="0" smtClean="0"/>
              <a:t>structurally related to LH which is an LH receptor .</a:t>
            </a:r>
          </a:p>
          <a:p>
            <a:pPr marL="0" indent="0" algn="l" rtl="0">
              <a:buFont typeface="Wingdings" pitchFamily="2" charset="2"/>
              <a:buChar char="v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v"/>
            </a:pPr>
            <a:r>
              <a:rPr lang="en-US" sz="2000" i="1" dirty="0" err="1" smtClean="0">
                <a:solidFill>
                  <a:srgbClr val="FF0000"/>
                </a:solidFill>
              </a:rPr>
              <a:t>Urofollitropin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is FSH obtained from postmenopausal women and is devoid of LH.</a:t>
            </a:r>
          </a:p>
          <a:p>
            <a:pPr marL="0" indent="0" algn="l" rtl="0">
              <a:buFont typeface="Wingdings" pitchFamily="2" charset="2"/>
              <a:buChar char="v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97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32656"/>
            <a:ext cx="6934200" cy="2016224"/>
          </a:xfrm>
        </p:spPr>
        <p:txBody>
          <a:bodyPr/>
          <a:lstStyle/>
          <a:p>
            <a:pPr algn="just" rtl="0">
              <a:buFont typeface="Wingdings" pitchFamily="2" charset="2"/>
              <a:buChar char="v"/>
            </a:pPr>
            <a:r>
              <a:rPr lang="en-US" sz="2000" b="1" dirty="0" smtClean="0"/>
              <a:t>The </a:t>
            </a:r>
            <a:r>
              <a:rPr lang="en-US" sz="2000" b="1" dirty="0" err="1" smtClean="0"/>
              <a:t>neuroendocrine</a:t>
            </a:r>
            <a:r>
              <a:rPr lang="en-US" sz="2000" b="1" dirty="0" smtClean="0"/>
              <a:t> system, which is controlled by the </a:t>
            </a:r>
            <a:r>
              <a:rPr lang="en-US" sz="2000" b="1" dirty="0" smtClean="0">
                <a:solidFill>
                  <a:srgbClr val="FF0000"/>
                </a:solidFill>
              </a:rPr>
              <a:t>pituitary</a:t>
            </a:r>
            <a:r>
              <a:rPr lang="en-US" sz="2000" b="1" dirty="0" smtClean="0"/>
              <a:t> and </a:t>
            </a:r>
            <a:r>
              <a:rPr lang="en-US" sz="2000" b="1" dirty="0" smtClean="0">
                <a:solidFill>
                  <a:srgbClr val="FF0000"/>
                </a:solidFill>
              </a:rPr>
              <a:t>hypothalamus</a:t>
            </a:r>
            <a:r>
              <a:rPr lang="en-US" sz="2000" b="1" dirty="0" smtClean="0"/>
              <a:t>, coordinates body functions by transmitting messages between individual cells and tissues.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The endocrine system  differ from nervous system in </a:t>
            </a:r>
            <a:r>
              <a:rPr lang="en-US" sz="2000" dirty="0" smtClean="0">
                <a:solidFill>
                  <a:srgbClr val="FF0000"/>
                </a:solidFill>
              </a:rPr>
              <a:t>communication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process </a:t>
            </a:r>
          </a:p>
          <a:p>
            <a:pPr algn="just" rtl="0">
              <a:buNone/>
            </a:pPr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just" rtl="0">
              <a:buNone/>
            </a:pPr>
            <a:endParaRPr lang="en-US" sz="2000" b="1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260648"/>
            <a:ext cx="6934200" cy="6408712"/>
          </a:xfrm>
        </p:spPr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US" sz="2000" i="1" dirty="0" err="1" smtClean="0">
                <a:solidFill>
                  <a:srgbClr val="FF0000"/>
                </a:solidFill>
              </a:rPr>
              <a:t>Follitropin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alpha </a:t>
            </a:r>
            <a:r>
              <a:rPr lang="en-US" sz="2000" dirty="0" smtClean="0"/>
              <a:t>and </a:t>
            </a:r>
            <a:r>
              <a:rPr lang="en-US" sz="2000" i="1" dirty="0" err="1" smtClean="0">
                <a:solidFill>
                  <a:srgbClr val="FF0000"/>
                </a:solidFill>
              </a:rPr>
              <a:t>follitropin</a:t>
            </a:r>
            <a:r>
              <a:rPr lang="en-US" sz="2000" i="1" dirty="0" smtClean="0">
                <a:solidFill>
                  <a:srgbClr val="FF0000"/>
                </a:solidFill>
              </a:rPr>
              <a:t> beta </a:t>
            </a:r>
            <a:r>
              <a:rPr lang="en-US" sz="2000" dirty="0" smtClean="0"/>
              <a:t>are human </a:t>
            </a:r>
            <a:r>
              <a:rPr lang="en-US" sz="2000" i="1" dirty="0" smtClean="0"/>
              <a:t>FSH </a:t>
            </a:r>
            <a:r>
              <a:rPr lang="en-US" sz="2000" dirty="0" smtClean="0"/>
              <a:t>products manufactured using recombinant DNA technology.</a:t>
            </a:r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  <a:p>
            <a:pPr algn="just" rtl="0">
              <a:buFont typeface="Wingdings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FF0000"/>
                </a:solidFill>
              </a:rPr>
              <a:t>Adverse effects </a:t>
            </a:r>
            <a:r>
              <a:rPr lang="en-US" sz="2000" dirty="0"/>
              <a:t>include </a:t>
            </a:r>
            <a:r>
              <a:rPr lang="en-US" sz="2000" dirty="0" smtClean="0"/>
              <a:t>ovarian enlargement </a:t>
            </a:r>
            <a:r>
              <a:rPr lang="en-US" sz="2000" dirty="0"/>
              <a:t>and possible ovarian </a:t>
            </a:r>
            <a:r>
              <a:rPr lang="en-US" sz="2000" dirty="0" err="1"/>
              <a:t>hyperstimulation</a:t>
            </a:r>
            <a:r>
              <a:rPr lang="en-US" sz="2000" dirty="0"/>
              <a:t> syndrome, </a:t>
            </a:r>
            <a:r>
              <a:rPr lang="en-US" sz="2000" dirty="0" smtClean="0"/>
              <a:t>which may </a:t>
            </a:r>
            <a:r>
              <a:rPr lang="en-US" sz="2000" dirty="0"/>
              <a:t>be life threatening. Multiple births are not uncommon.</a:t>
            </a:r>
            <a:endParaRPr lang="en-US" sz="2000" dirty="0" smtClean="0"/>
          </a:p>
          <a:p>
            <a:pPr algn="just" rtl="0">
              <a:buFont typeface="Wingdings" pitchFamily="2" charset="2"/>
              <a:buChar char="v"/>
            </a:pPr>
            <a:endParaRPr lang="en-US" sz="20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v"/>
            </a:pPr>
            <a:endParaRPr lang="en-US" sz="20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v"/>
            </a:pPr>
            <a:endParaRPr lang="en-US" sz="20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26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260648"/>
            <a:ext cx="6934200" cy="6408712"/>
          </a:xfrm>
        </p:spPr>
        <p:txBody>
          <a:bodyPr/>
          <a:lstStyle/>
          <a:p>
            <a:pPr algn="l" rtl="0">
              <a:buNone/>
            </a:pPr>
            <a:r>
              <a:rPr lang="en-US" sz="2800" b="1" dirty="0" smtClean="0"/>
              <a:t>                       </a:t>
            </a:r>
            <a:r>
              <a:rPr lang="en-US" sz="2800" b="1" dirty="0" err="1" smtClean="0"/>
              <a:t>Prolactin</a:t>
            </a:r>
            <a:endParaRPr lang="en-US" sz="2800" b="1" dirty="0" smtClean="0"/>
          </a:p>
          <a:p>
            <a:pPr algn="l" rtl="0">
              <a:buNone/>
            </a:pPr>
            <a:endParaRPr lang="en-US" sz="2800" b="1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000" dirty="0" smtClean="0"/>
              <a:t>peptide hormone similar in structure to GH, and is also secreted by the anterior pituitary.</a:t>
            </a:r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  <a:p>
            <a:pPr marL="0" indent="0" algn="l" rtl="0">
              <a:buNone/>
            </a:pPr>
            <a:endParaRPr lang="en-US" sz="2000" dirty="0" smtClean="0"/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000" dirty="0" smtClean="0"/>
              <a:t>The hormone binds to a </a:t>
            </a:r>
            <a:r>
              <a:rPr lang="en-US" sz="2000" dirty="0" err="1" smtClean="0"/>
              <a:t>transmembrane</a:t>
            </a:r>
            <a:r>
              <a:rPr lang="en-US" sz="2000" dirty="0" smtClean="0"/>
              <a:t> receptor which activates a </a:t>
            </a:r>
            <a:r>
              <a:rPr lang="en-US" sz="2000" dirty="0" smtClean="0">
                <a:solidFill>
                  <a:srgbClr val="FF0000"/>
                </a:solidFill>
              </a:rPr>
              <a:t>tyrosine </a:t>
            </a:r>
            <a:r>
              <a:rPr lang="en-US" sz="2000" dirty="0" err="1" smtClean="0">
                <a:solidFill>
                  <a:srgbClr val="FF0000"/>
                </a:solidFill>
              </a:rPr>
              <a:t>kinase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to promote tyrosine </a:t>
            </a:r>
            <a:r>
              <a:rPr lang="en-US" sz="2000" dirty="0" err="1" smtClean="0"/>
              <a:t>phosph-orylation</a:t>
            </a:r>
            <a:r>
              <a:rPr lang="en-US" sz="2000" dirty="0" smtClean="0"/>
              <a:t> and gene activation</a:t>
            </a:r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  <a:p>
            <a:pPr algn="l" rtl="0">
              <a:buFont typeface="Wingdings" pitchFamily="2" charset="2"/>
              <a:buChar char="v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47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1425758"/>
          </a:xfrm>
        </p:spPr>
        <p:txBody>
          <a:bodyPr/>
          <a:lstStyle/>
          <a:p>
            <a:pPr marL="0" indent="0" algn="l" rtl="0">
              <a:buFont typeface="Wingdings" pitchFamily="2" charset="2"/>
              <a:buChar char="v"/>
            </a:pPr>
            <a:r>
              <a:rPr lang="en-US" sz="2000" dirty="0" smtClean="0"/>
              <a:t>Its secretion is inhibited by dopamine acting at D2 receptors. </a:t>
            </a:r>
          </a:p>
          <a:p>
            <a:pPr marL="0" indent="0" algn="l" rtl="0">
              <a:buFont typeface="Wingdings" pitchFamily="2" charset="2"/>
              <a:buChar char="v"/>
            </a:pPr>
            <a:r>
              <a:rPr lang="en-US" sz="2000" dirty="0" smtClean="0"/>
              <a:t>Drugs that act as dopamine antagonists (</a:t>
            </a:r>
            <a:r>
              <a:rPr lang="en-US" sz="2000" i="1" dirty="0" err="1" smtClean="0">
                <a:solidFill>
                  <a:srgbClr val="FF0000"/>
                </a:solidFill>
              </a:rPr>
              <a:t>metoclopramide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and antipsychotics such as </a:t>
            </a:r>
            <a:r>
              <a:rPr lang="en-US" sz="2000" i="1" dirty="0" err="1" smtClean="0">
                <a:solidFill>
                  <a:srgbClr val="FF0000"/>
                </a:solidFill>
              </a:rPr>
              <a:t>risperidone</a:t>
            </a:r>
            <a:r>
              <a:rPr lang="en-US" sz="2000" dirty="0" smtClean="0"/>
              <a:t>) can increase the secretion of </a:t>
            </a:r>
            <a:r>
              <a:rPr lang="en-US" sz="2000" dirty="0" err="1" smtClean="0"/>
              <a:t>prolactin</a:t>
            </a:r>
            <a:r>
              <a:rPr lang="en-US" sz="2000" dirty="0" smtClean="0"/>
              <a:t>.</a:t>
            </a:r>
          </a:p>
          <a:p>
            <a:pPr marL="0" indent="0" algn="l" rtl="0">
              <a:buFont typeface="Wingdings" pitchFamily="2" charset="2"/>
              <a:buChar char="v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12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188640"/>
            <a:ext cx="7315200" cy="5976664"/>
          </a:xfrm>
        </p:spPr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FF0000"/>
                </a:solidFill>
              </a:rPr>
              <a:t>hyperprolactinemia</a:t>
            </a:r>
            <a:r>
              <a:rPr lang="en-US" sz="2000" dirty="0" smtClean="0"/>
              <a:t>, which is associated with galactorrhea and hypogonadism, is usually treated with D2-receptor agonists, such as </a:t>
            </a:r>
            <a:r>
              <a:rPr lang="en-US" sz="2000" i="1" dirty="0" smtClean="0">
                <a:solidFill>
                  <a:srgbClr val="FF0000"/>
                </a:solidFill>
              </a:rPr>
              <a:t>bromocriptine </a:t>
            </a:r>
            <a:r>
              <a:rPr lang="en-US" sz="2000" dirty="0" smtClean="0">
                <a:solidFill>
                  <a:srgbClr val="FF0000"/>
                </a:solidFill>
              </a:rPr>
              <a:t>and </a:t>
            </a:r>
            <a:r>
              <a:rPr lang="en-US" sz="2000" i="1" dirty="0" err="1" smtClean="0">
                <a:solidFill>
                  <a:srgbClr val="FF0000"/>
                </a:solidFill>
              </a:rPr>
              <a:t>cabergoline</a:t>
            </a:r>
            <a:r>
              <a:rPr lang="en-US" sz="2000" dirty="0" smtClean="0">
                <a:solidFill>
                  <a:srgbClr val="FF0000"/>
                </a:solidFill>
              </a:rPr>
              <a:t>. </a:t>
            </a:r>
          </a:p>
          <a:p>
            <a:pPr algn="l" rtl="0">
              <a:buFont typeface="Wingdings" pitchFamily="2" charset="2"/>
              <a:buChar char="v"/>
            </a:pPr>
            <a:endParaRPr lang="en-US" sz="2000" dirty="0" smtClean="0">
              <a:solidFill>
                <a:srgbClr val="FF0000"/>
              </a:solidFill>
            </a:endParaRPr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000" i="1" dirty="0">
                <a:solidFill>
                  <a:srgbClr val="FF0000"/>
                </a:solidFill>
              </a:rPr>
              <a:t>Bromocriptine</a:t>
            </a:r>
            <a:r>
              <a:rPr lang="en-US" sz="2000" i="1" dirty="0"/>
              <a:t> </a:t>
            </a:r>
            <a:r>
              <a:rPr lang="en-US" sz="2000" dirty="0"/>
              <a:t>is </a:t>
            </a:r>
            <a:r>
              <a:rPr lang="en-US" sz="2000" dirty="0" smtClean="0"/>
              <a:t>also indicated </a:t>
            </a:r>
            <a:r>
              <a:rPr lang="en-US" sz="2000" dirty="0"/>
              <a:t>for the treatment of type 2 </a:t>
            </a:r>
            <a:r>
              <a:rPr lang="en-US" sz="2000" dirty="0" smtClean="0"/>
              <a:t>diabetes</a:t>
            </a:r>
          </a:p>
          <a:p>
            <a:pPr algn="l" rtl="0">
              <a:buFont typeface="Wingdings" pitchFamily="2" charset="2"/>
              <a:buChar char="v"/>
            </a:pPr>
            <a:endParaRPr lang="en-US" sz="2000" dirty="0"/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000" dirty="0" smtClean="0"/>
              <a:t> Among their adverse effects are nausea, headache, and sometimes, </a:t>
            </a:r>
            <a:r>
              <a:rPr lang="en-US" sz="2000" dirty="0" smtClean="0">
                <a:solidFill>
                  <a:srgbClr val="FF0000"/>
                </a:solidFill>
              </a:rPr>
              <a:t>psychiatric problems</a:t>
            </a:r>
            <a:r>
              <a:rPr lang="en-US" sz="2000" dirty="0" smtClean="0"/>
              <a:t>.</a:t>
            </a:r>
          </a:p>
          <a:p>
            <a:pPr marL="0" indent="0" algn="l" rtl="0">
              <a:buFont typeface="Wingdings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12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0"/>
            <a:ext cx="6934200" cy="764704"/>
          </a:xfrm>
        </p:spPr>
        <p:txBody>
          <a:bodyPr/>
          <a:lstStyle/>
          <a:p>
            <a:pPr algn="ctr"/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dirty="0" smtClean="0"/>
              <a:t>HYPOTHALAMIC AND ANTERIOR PITUITARY HORMONES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08720"/>
            <a:ext cx="6934200" cy="5832648"/>
          </a:xfrm>
        </p:spPr>
        <p:txBody>
          <a:bodyPr/>
          <a:lstStyle/>
          <a:p>
            <a:pPr algn="just" rtl="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all are peptides or low-molecular-weight proteins that act by binding to specific </a:t>
            </a:r>
            <a:r>
              <a:rPr lang="en-US" sz="2000" dirty="0" smtClean="0">
                <a:solidFill>
                  <a:srgbClr val="FF0000"/>
                </a:solidFill>
              </a:rPr>
              <a:t>receptor sites </a:t>
            </a:r>
            <a:r>
              <a:rPr lang="en-US" sz="2000" dirty="0" smtClean="0"/>
              <a:t>on their target tissues</a:t>
            </a:r>
          </a:p>
          <a:p>
            <a:pPr algn="just" rtl="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4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Hormones of the anterior and posterior pituitary are administered either intramuscularly (IM), subcutaneously, or </a:t>
            </a:r>
            <a:r>
              <a:rPr lang="en-US" sz="2000" dirty="0" err="1" smtClean="0"/>
              <a:t>intranasally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but not orally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35882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0"/>
            <a:ext cx="6934200" cy="692696"/>
          </a:xfrm>
        </p:spPr>
        <p:txBody>
          <a:bodyPr/>
          <a:lstStyle/>
          <a:p>
            <a:r>
              <a:rPr lang="ar-IQ" sz="3600" b="1" dirty="0" smtClean="0">
                <a:solidFill>
                  <a:srgbClr val="040E08"/>
                </a:solidFill>
              </a:rPr>
              <a:t> </a:t>
            </a:r>
            <a:r>
              <a:rPr lang="en-US" sz="3600" b="1" dirty="0" smtClean="0">
                <a:solidFill>
                  <a:srgbClr val="040E08"/>
                </a:solidFill>
              </a:rPr>
              <a:t/>
            </a:r>
            <a:br>
              <a:rPr lang="en-US" sz="3600" b="1" dirty="0" smtClean="0">
                <a:solidFill>
                  <a:srgbClr val="040E08"/>
                </a:solidFill>
              </a:rPr>
            </a:br>
            <a:r>
              <a:rPr lang="en-US" sz="2400" b="1" dirty="0" err="1" smtClean="0"/>
              <a:t>Adrenocorticotropic</a:t>
            </a:r>
            <a:r>
              <a:rPr lang="en-US" sz="2400" b="1" dirty="0" smtClean="0"/>
              <a:t> hormone (</a:t>
            </a:r>
            <a:r>
              <a:rPr lang="en-US" sz="2400" b="1" dirty="0" err="1" smtClean="0"/>
              <a:t>corticotropin</a:t>
            </a:r>
            <a:r>
              <a:rPr lang="en-US" sz="2400" b="1" dirty="0" smtClean="0"/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764704"/>
            <a:ext cx="6934200" cy="4104456"/>
          </a:xfrm>
        </p:spPr>
        <p:txBody>
          <a:bodyPr/>
          <a:lstStyle/>
          <a:p>
            <a:pPr marL="457200" indent="-457200" algn="just" rtl="0">
              <a:buFont typeface="Wingdings" pitchFamily="2" charset="2"/>
              <a:buChar char="v"/>
            </a:pPr>
            <a:endParaRPr lang="en-US" sz="2000" dirty="0" smtClean="0"/>
          </a:p>
          <a:p>
            <a:pPr marL="457200" indent="-457200" algn="just" rtl="0">
              <a:buFont typeface="Wingdings" pitchFamily="2" charset="2"/>
              <a:buChar char="v"/>
            </a:pPr>
            <a:r>
              <a:rPr lang="en-US" sz="2000" dirty="0" smtClean="0"/>
              <a:t>products of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proopiomelanocortin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:</a:t>
            </a:r>
          </a:p>
          <a:p>
            <a:pPr marL="457200" indent="-457200" algn="just" rtl="0">
              <a:buFont typeface="Wingdings" pitchFamily="2" charset="2"/>
              <a:buChar char="ü"/>
            </a:pPr>
            <a:r>
              <a:rPr lang="en-US" sz="2000" i="1" dirty="0" err="1" smtClean="0"/>
              <a:t>Adrenocorticotropic</a:t>
            </a:r>
            <a:r>
              <a:rPr lang="en-US" sz="2000" i="1" dirty="0" smtClean="0"/>
              <a:t> hormone</a:t>
            </a:r>
          </a:p>
          <a:p>
            <a:pPr marL="457200" indent="-457200" algn="just" rtl="0">
              <a:buFont typeface="Wingdings" pitchFamily="2" charset="2"/>
              <a:buChar char="ü"/>
            </a:pPr>
            <a:r>
              <a:rPr lang="en-US" sz="2000" dirty="0" smtClean="0"/>
              <a:t>γ-</a:t>
            </a:r>
            <a:r>
              <a:rPr lang="en-US" sz="2000" dirty="0" err="1" smtClean="0"/>
              <a:t>melanocyte</a:t>
            </a:r>
            <a:r>
              <a:rPr lang="en-US" sz="2000" dirty="0" smtClean="0"/>
              <a:t> stimulating hormone </a:t>
            </a:r>
          </a:p>
          <a:p>
            <a:pPr marL="457200" indent="-457200" algn="just" rtl="0">
              <a:buFont typeface="Wingdings" pitchFamily="2" charset="2"/>
              <a:buChar char="ü"/>
            </a:pPr>
            <a:r>
              <a:rPr lang="en-US" sz="2000" dirty="0" smtClean="0"/>
              <a:t>β-</a:t>
            </a:r>
            <a:r>
              <a:rPr lang="en-US" sz="2000" dirty="0" err="1" smtClean="0"/>
              <a:t>lipotropin</a:t>
            </a:r>
            <a:r>
              <a:rPr lang="en-US" sz="2000" dirty="0" smtClean="0"/>
              <a:t> (precursor of the endorphins)</a:t>
            </a:r>
          </a:p>
          <a:p>
            <a:pPr marL="457200" indent="-457200" algn="just" rtl="0">
              <a:buFont typeface="Wingdings" pitchFamily="2" charset="2"/>
              <a:buChar char="ü"/>
            </a:pPr>
            <a:endParaRPr lang="en-US" sz="2000" dirty="0"/>
          </a:p>
          <a:p>
            <a:pPr algn="just" rtl="0">
              <a:buFont typeface="Wingdings" pitchFamily="2" charset="2"/>
              <a:buChar char="v"/>
            </a:pPr>
            <a:r>
              <a:rPr lang="en-US" sz="2000" dirty="0"/>
              <a:t>CRH is </a:t>
            </a:r>
            <a:r>
              <a:rPr lang="en-US" sz="2000" dirty="0" smtClean="0"/>
              <a:t>used diagnostically </a:t>
            </a:r>
            <a:r>
              <a:rPr lang="en-US" sz="2000" dirty="0"/>
              <a:t>to differentiate between Cushing syndrome and </a:t>
            </a:r>
            <a:r>
              <a:rPr lang="en-US" sz="2000" dirty="0">
                <a:solidFill>
                  <a:srgbClr val="FF0000"/>
                </a:solidFill>
              </a:rPr>
              <a:t>ectopic </a:t>
            </a:r>
            <a:r>
              <a:rPr lang="en-US" sz="2000" dirty="0"/>
              <a:t>ACTH-producing cells.</a:t>
            </a:r>
          </a:p>
          <a:p>
            <a:pPr marL="457200" indent="-457200" algn="just" rtl="0">
              <a:buFont typeface="Wingdings" pitchFamily="2" charset="2"/>
              <a:buChar char="ü"/>
            </a:pPr>
            <a:endParaRPr lang="en-US" sz="2000" dirty="0" smtClean="0"/>
          </a:p>
          <a:p>
            <a:pPr marL="457200" indent="-457200" algn="just" rtl="0">
              <a:buFont typeface="Wingdings" pitchFamily="2" charset="2"/>
              <a:buChar char="ü"/>
            </a:pPr>
            <a:endParaRPr lang="en-US" sz="2000" dirty="0" smtClean="0"/>
          </a:p>
          <a:p>
            <a:pPr marL="457200" indent="-457200" algn="just" rtl="0">
              <a:buFont typeface="Wingdings" pitchFamily="2" charset="2"/>
              <a:buChar char="ü"/>
            </a:pPr>
            <a:endParaRPr lang="en-US" sz="2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465"/>
            <a:ext cx="7343775" cy="654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347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0"/>
            <a:ext cx="6934200" cy="692696"/>
          </a:xfrm>
        </p:spPr>
        <p:txBody>
          <a:bodyPr/>
          <a:lstStyle/>
          <a:p>
            <a:r>
              <a:rPr lang="ar-IQ" sz="3600" b="1" dirty="0" smtClean="0">
                <a:solidFill>
                  <a:srgbClr val="040E08"/>
                </a:solidFill>
              </a:rPr>
              <a:t> </a:t>
            </a:r>
            <a:r>
              <a:rPr lang="en-US" sz="3600" b="1" dirty="0" smtClean="0">
                <a:solidFill>
                  <a:srgbClr val="040E08"/>
                </a:solidFill>
              </a:rPr>
              <a:t/>
            </a:r>
            <a:br>
              <a:rPr lang="en-US" sz="3600" b="1" dirty="0" smtClean="0">
                <a:solidFill>
                  <a:srgbClr val="040E08"/>
                </a:solidFill>
              </a:rPr>
            </a:br>
            <a:r>
              <a:rPr lang="en-US" sz="2400" b="1" dirty="0" err="1" smtClean="0"/>
              <a:t>Adrenocorticotropic</a:t>
            </a:r>
            <a:r>
              <a:rPr lang="en-US" sz="2400" b="1" dirty="0" smtClean="0"/>
              <a:t> hormone (</a:t>
            </a:r>
            <a:r>
              <a:rPr lang="en-US" sz="2400" b="1" dirty="0" err="1" smtClean="0"/>
              <a:t>corticotropin</a:t>
            </a:r>
            <a:r>
              <a:rPr lang="en-US" sz="2400" b="1" dirty="0" smtClean="0"/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764704"/>
            <a:ext cx="6934200" cy="2376264"/>
          </a:xfrm>
        </p:spPr>
        <p:txBody>
          <a:bodyPr/>
          <a:lstStyle/>
          <a:p>
            <a:pPr marL="457200" indent="-457200" algn="just" rtl="0">
              <a:buFont typeface="Wingdings" pitchFamily="2" charset="2"/>
              <a:buChar char="v"/>
            </a:pPr>
            <a:endParaRPr lang="en-US" sz="2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rtl="0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FF0000"/>
                </a:solidFill>
              </a:rPr>
              <a:t>Stress </a:t>
            </a:r>
            <a:r>
              <a:rPr lang="en-US" sz="2000" dirty="0" smtClean="0"/>
              <a:t>stimulates its secretion, whereas </a:t>
            </a:r>
            <a:r>
              <a:rPr lang="en-US" sz="2000" dirty="0" err="1" smtClean="0"/>
              <a:t>cortisol</a:t>
            </a:r>
            <a:r>
              <a:rPr lang="en-US" sz="2000" dirty="0" smtClean="0"/>
              <a:t> acting via negative feedback suppresses its release.</a:t>
            </a:r>
            <a:endParaRPr lang="en-US" sz="2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8898" name="Picture 2" descr="https://drlauraimola.files.wordpress.com/2011/09/cell-cortis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5" y="3573015"/>
            <a:ext cx="5976342" cy="29747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214282" y="166434"/>
            <a:ext cx="6500858" cy="642942"/>
          </a:xfrm>
          <a:prstGeom prst="round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Mechanism of action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28670"/>
            <a:ext cx="8001024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16632"/>
            <a:ext cx="6934200" cy="6741368"/>
          </a:xfrm>
        </p:spPr>
        <p:txBody>
          <a:bodyPr/>
          <a:lstStyle/>
          <a:p>
            <a:pPr algn="just" rtl="0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0" indent="0" algn="just" rtl="0">
              <a:buNone/>
            </a:pPr>
            <a:r>
              <a:rPr lang="en-US" sz="2000" b="1" dirty="0" smtClean="0"/>
              <a:t>Adverse effects: </a:t>
            </a:r>
          </a:p>
          <a:p>
            <a:pPr algn="just" rtl="0">
              <a:buFont typeface="Wingdings" panose="05000000000000000000" pitchFamily="2" charset="2"/>
              <a:buChar char="Ø"/>
            </a:pPr>
            <a:r>
              <a:rPr lang="en-US" sz="2000" dirty="0"/>
              <a:t>Short-term use of ACTH for diagnostic purposes is usually well </a:t>
            </a:r>
            <a:r>
              <a:rPr lang="en-US" sz="2000" dirty="0" smtClean="0"/>
              <a:t>tolerated</a:t>
            </a:r>
          </a:p>
          <a:p>
            <a:pPr algn="just" rtl="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similar to those of glucocorticoids</a:t>
            </a:r>
            <a:r>
              <a:rPr lang="en-US" sz="2000" dirty="0" smtClean="0"/>
              <a:t>, and include </a:t>
            </a:r>
            <a:endParaRPr lang="ar-IQ" sz="2000" dirty="0" smtClean="0"/>
          </a:p>
          <a:p>
            <a:pPr algn="just" rtl="0">
              <a:buFont typeface="Wingdings" panose="05000000000000000000" pitchFamily="2" charset="2"/>
              <a:buChar char="Ø"/>
            </a:pPr>
            <a:r>
              <a:rPr lang="en-US" sz="2000" dirty="0" smtClean="0"/>
              <a:t>osteoporosis, </a:t>
            </a:r>
            <a:endParaRPr lang="ar-IQ" sz="2000" dirty="0" smtClean="0"/>
          </a:p>
          <a:p>
            <a:pPr algn="just" rtl="0">
              <a:buFont typeface="Wingdings" panose="05000000000000000000" pitchFamily="2" charset="2"/>
              <a:buChar char="Ø"/>
            </a:pPr>
            <a:r>
              <a:rPr lang="en-US" sz="2000" dirty="0" smtClean="0"/>
              <a:t>hypertension, </a:t>
            </a:r>
            <a:endParaRPr lang="ar-IQ" sz="2000" dirty="0" smtClean="0"/>
          </a:p>
          <a:p>
            <a:pPr algn="just" rtl="0">
              <a:buFont typeface="Wingdings" panose="05000000000000000000" pitchFamily="2" charset="2"/>
              <a:buChar char="Ø"/>
            </a:pPr>
            <a:r>
              <a:rPr lang="en-US" sz="2000" dirty="0" smtClean="0"/>
              <a:t>peripheral edema, </a:t>
            </a:r>
            <a:endParaRPr lang="ar-IQ" sz="2000" dirty="0" smtClean="0"/>
          </a:p>
          <a:p>
            <a:pPr algn="just" rtl="0">
              <a:buFont typeface="Wingdings" panose="05000000000000000000" pitchFamily="2" charset="2"/>
              <a:buChar char="Ø"/>
            </a:pPr>
            <a:r>
              <a:rPr lang="en-US" sz="2000" dirty="0" err="1" smtClean="0"/>
              <a:t>hypokalemia</a:t>
            </a:r>
            <a:r>
              <a:rPr lang="en-US" sz="2000" dirty="0" smtClean="0"/>
              <a:t> </a:t>
            </a:r>
            <a:endParaRPr lang="ar-IQ" sz="2000" dirty="0" smtClean="0"/>
          </a:p>
          <a:p>
            <a:pPr algn="just" rtl="0">
              <a:buFont typeface="Wingdings" panose="05000000000000000000" pitchFamily="2" charset="2"/>
              <a:buChar char="Ø"/>
            </a:pPr>
            <a:r>
              <a:rPr lang="en-US" sz="2000" dirty="0" smtClean="0"/>
              <a:t>emotional disturbances, </a:t>
            </a:r>
            <a:endParaRPr lang="ar-IQ" sz="2000" dirty="0" smtClean="0"/>
          </a:p>
          <a:p>
            <a:pPr algn="just" rtl="0">
              <a:buFont typeface="Wingdings" panose="05000000000000000000" pitchFamily="2" charset="2"/>
              <a:buChar char="Ø"/>
            </a:pPr>
            <a:r>
              <a:rPr lang="en-US" sz="2000" dirty="0" smtClean="0"/>
              <a:t>and increased risk of infection. </a:t>
            </a:r>
            <a:endParaRPr lang="en-US" sz="20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980729"/>
            <a:ext cx="6934200" cy="2376264"/>
          </a:xfrm>
        </p:spPr>
        <p:txBody>
          <a:bodyPr/>
          <a:lstStyle/>
          <a:p>
            <a:pPr algn="just" rtl="0">
              <a:lnSpc>
                <a:spcPct val="80000"/>
              </a:lnSpc>
              <a:buFont typeface="Wingdings" pitchFamily="2" charset="2"/>
              <a:buChar char="Ø"/>
            </a:pPr>
            <a:endParaRPr lang="en-US" sz="2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FF0000"/>
                </a:solidFill>
              </a:rPr>
              <a:t>Somatostatin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inhibit Secretion of GH </a:t>
            </a:r>
          </a:p>
          <a:p>
            <a:pPr algn="just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 smtClean="0"/>
              <a:t>GH is released in a </a:t>
            </a:r>
            <a:r>
              <a:rPr lang="en-US" sz="2000" dirty="0" err="1" smtClean="0"/>
              <a:t>pulsatile</a:t>
            </a:r>
            <a:r>
              <a:rPr lang="en-US" sz="2000" dirty="0" smtClean="0"/>
              <a:t> manner, with the highest levels occurring during sleep.</a:t>
            </a:r>
          </a:p>
        </p:txBody>
      </p:sp>
      <p:sp>
        <p:nvSpPr>
          <p:cNvPr id="3" name="مستطيل مستدير الزوايا 2"/>
          <p:cNvSpPr/>
          <p:nvPr/>
        </p:nvSpPr>
        <p:spPr bwMode="auto">
          <a:xfrm>
            <a:off x="2051720" y="0"/>
            <a:ext cx="6336704" cy="836712"/>
          </a:xfrm>
          <a:prstGeom prst="round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r>
              <a:rPr lang="en-US" sz="2800" b="1" dirty="0" smtClean="0"/>
              <a:t>Growth hormone (</a:t>
            </a:r>
            <a:r>
              <a:rPr lang="en-US" sz="2800" b="1" dirty="0" err="1" smtClean="0"/>
              <a:t>somatotropin</a:t>
            </a:r>
            <a:r>
              <a:rPr lang="en-US" sz="2800" b="1" dirty="0" smtClean="0"/>
              <a:t>)</a:t>
            </a:r>
            <a:endParaRPr lang="en-US" sz="2800" dirty="0"/>
          </a:p>
        </p:txBody>
      </p:sp>
      <p:pic>
        <p:nvPicPr>
          <p:cNvPr id="4" name="Picture 2" descr="http://www.コラーゲン.jeepwear.com/img/_ARTICLE/koritsu/0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573016"/>
            <a:ext cx="5328592" cy="271063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4D4D4D"/>
      </a:dk1>
      <a:lt1>
        <a:srgbClr val="FFFFFF"/>
      </a:lt1>
      <a:dk2>
        <a:srgbClr val="4D4D4D"/>
      </a:dk2>
      <a:lt2>
        <a:srgbClr val="163F96"/>
      </a:lt2>
      <a:accent1>
        <a:srgbClr val="065BDB"/>
      </a:accent1>
      <a:accent2>
        <a:srgbClr val="0090F6"/>
      </a:accent2>
      <a:accent3>
        <a:srgbClr val="FFFFFF"/>
      </a:accent3>
      <a:accent4>
        <a:srgbClr val="404040"/>
      </a:accent4>
      <a:accent5>
        <a:srgbClr val="AAB5EA"/>
      </a:accent5>
      <a:accent6>
        <a:srgbClr val="0082DF"/>
      </a:accent6>
      <a:hlink>
        <a:srgbClr val="4FD9FF"/>
      </a:hlink>
      <a:folHlink>
        <a:srgbClr val="D5D5D5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owerpoint-template">
  <a:themeElements>
    <a:clrScheme name="">
      <a:dk1>
        <a:srgbClr val="4D4D4D"/>
      </a:dk1>
      <a:lt1>
        <a:srgbClr val="FFFFFF"/>
      </a:lt1>
      <a:dk2>
        <a:srgbClr val="4D4D4D"/>
      </a:dk2>
      <a:lt2>
        <a:srgbClr val="163F96"/>
      </a:lt2>
      <a:accent1>
        <a:srgbClr val="065BDB"/>
      </a:accent1>
      <a:accent2>
        <a:srgbClr val="0090F6"/>
      </a:accent2>
      <a:accent3>
        <a:srgbClr val="FFFFFF"/>
      </a:accent3>
      <a:accent4>
        <a:srgbClr val="404040"/>
      </a:accent4>
      <a:accent5>
        <a:srgbClr val="AAB5EA"/>
      </a:accent5>
      <a:accent6>
        <a:srgbClr val="0082DF"/>
      </a:accent6>
      <a:hlink>
        <a:srgbClr val="4FD9FF"/>
      </a:hlink>
      <a:folHlink>
        <a:srgbClr val="D5D5D5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owerpoint-template">
  <a:themeElements>
    <a:clrScheme name="Custom 10">
      <a:dk1>
        <a:srgbClr val="4D4D4D"/>
      </a:dk1>
      <a:lt1>
        <a:srgbClr val="FFFFFF"/>
      </a:lt1>
      <a:dk2>
        <a:srgbClr val="4D4D4D"/>
      </a:dk2>
      <a:lt2>
        <a:srgbClr val="1F367F"/>
      </a:lt2>
      <a:accent1>
        <a:srgbClr val="104BB0"/>
      </a:accent1>
      <a:accent2>
        <a:srgbClr val="0647DA"/>
      </a:accent2>
      <a:accent3>
        <a:srgbClr val="FFFFFF"/>
      </a:accent3>
      <a:accent4>
        <a:srgbClr val="404040"/>
      </a:accent4>
      <a:accent5>
        <a:srgbClr val="0C98DA"/>
      </a:accent5>
      <a:accent6>
        <a:srgbClr val="104BB0"/>
      </a:accent6>
      <a:hlink>
        <a:srgbClr val="0C98DA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1984CC"/>
        </a:lt2>
        <a:accent1>
          <a:srgbClr val="0960AF"/>
        </a:accent1>
        <a:accent2>
          <a:srgbClr val="05438C"/>
        </a:accent2>
        <a:accent3>
          <a:srgbClr val="FFFFFF"/>
        </a:accent3>
        <a:accent4>
          <a:srgbClr val="404040"/>
        </a:accent4>
        <a:accent5>
          <a:srgbClr val="AAB6D4"/>
        </a:accent5>
        <a:accent6>
          <a:srgbClr val="043C7E"/>
        </a:accent6>
        <a:hlink>
          <a:srgbClr val="0230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188D7"/>
        </a:lt2>
        <a:accent1>
          <a:srgbClr val="4C9CD2"/>
        </a:accent1>
        <a:accent2>
          <a:srgbClr val="84BEE6"/>
        </a:accent2>
        <a:accent3>
          <a:srgbClr val="FFFFFF"/>
        </a:accent3>
        <a:accent4>
          <a:srgbClr val="404040"/>
        </a:accent4>
        <a:accent5>
          <a:srgbClr val="B2CBE5"/>
        </a:accent5>
        <a:accent6>
          <a:srgbClr val="77ACD0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0190F1"/>
        </a:lt2>
        <a:accent1>
          <a:srgbClr val="1FA4FF"/>
        </a:accent1>
        <a:accent2>
          <a:srgbClr val="21C5FF"/>
        </a:accent2>
        <a:accent3>
          <a:srgbClr val="FFFFFF"/>
        </a:accent3>
        <a:accent4>
          <a:srgbClr val="404040"/>
        </a:accent4>
        <a:accent5>
          <a:srgbClr val="ABCFFF"/>
        </a:accent5>
        <a:accent6>
          <a:srgbClr val="1DB2E7"/>
        </a:accent6>
        <a:hlink>
          <a:srgbClr val="21DA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5BE2"/>
        </a:lt2>
        <a:accent1>
          <a:srgbClr val="1F84FF"/>
        </a:accent1>
        <a:accent2>
          <a:srgbClr val="21AAFF"/>
        </a:accent2>
        <a:accent3>
          <a:srgbClr val="FFFFFF"/>
        </a:accent3>
        <a:accent4>
          <a:srgbClr val="404040"/>
        </a:accent4>
        <a:accent5>
          <a:srgbClr val="ABC2FF"/>
        </a:accent5>
        <a:accent6>
          <a:srgbClr val="1D9AE7"/>
        </a:accent6>
        <a:hlink>
          <a:srgbClr val="21CA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4A6E8"/>
        </a:lt2>
        <a:accent1>
          <a:srgbClr val="0C84F2"/>
        </a:accent1>
        <a:accent2>
          <a:srgbClr val="086BE2"/>
        </a:accent2>
        <a:accent3>
          <a:srgbClr val="FFFFFF"/>
        </a:accent3>
        <a:accent4>
          <a:srgbClr val="404040"/>
        </a:accent4>
        <a:accent5>
          <a:srgbClr val="AAC2F7"/>
        </a:accent5>
        <a:accent6>
          <a:srgbClr val="0660CD"/>
        </a:accent6>
        <a:hlink>
          <a:srgbClr val="0454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4BDE8"/>
        </a:lt2>
        <a:accent1>
          <a:srgbClr val="0AA6F4"/>
        </a:accent1>
        <a:accent2>
          <a:srgbClr val="098FE1"/>
        </a:accent2>
        <a:accent3>
          <a:srgbClr val="FFFFFF"/>
        </a:accent3>
        <a:accent4>
          <a:srgbClr val="404040"/>
        </a:accent4>
        <a:accent5>
          <a:srgbClr val="AAD0F8"/>
        </a:accent5>
        <a:accent6>
          <a:srgbClr val="0781CC"/>
        </a:accent6>
        <a:hlink>
          <a:srgbClr val="0471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ED1313"/>
        </a:lt2>
        <a:accent1>
          <a:srgbClr val="0AA6F4"/>
        </a:accent1>
        <a:accent2>
          <a:srgbClr val="098FE1"/>
        </a:accent2>
        <a:accent3>
          <a:srgbClr val="FFFFFF"/>
        </a:accent3>
        <a:accent4>
          <a:srgbClr val="404040"/>
        </a:accent4>
        <a:accent5>
          <a:srgbClr val="AAD0F8"/>
        </a:accent5>
        <a:accent6>
          <a:srgbClr val="0781CC"/>
        </a:accent6>
        <a:hlink>
          <a:srgbClr val="0471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FFCF01"/>
        </a:lt2>
        <a:accent1>
          <a:srgbClr val="0AA6F4"/>
        </a:accent1>
        <a:accent2>
          <a:srgbClr val="098FE1"/>
        </a:accent2>
        <a:accent3>
          <a:srgbClr val="FFFFFF"/>
        </a:accent3>
        <a:accent4>
          <a:srgbClr val="404040"/>
        </a:accent4>
        <a:accent5>
          <a:srgbClr val="AAD0F8"/>
        </a:accent5>
        <a:accent6>
          <a:srgbClr val="0781CC"/>
        </a:accent6>
        <a:hlink>
          <a:srgbClr val="0471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4D4D4D"/>
        </a:dk1>
        <a:lt1>
          <a:srgbClr val="FFFFFF"/>
        </a:lt1>
        <a:dk2>
          <a:srgbClr val="4D4D4D"/>
        </a:dk2>
        <a:lt2>
          <a:srgbClr val="9C0202"/>
        </a:lt2>
        <a:accent1>
          <a:srgbClr val="EB0903"/>
        </a:accent1>
        <a:accent2>
          <a:srgbClr val="ED4D05"/>
        </a:accent2>
        <a:accent3>
          <a:srgbClr val="FFFFFF"/>
        </a:accent3>
        <a:accent4>
          <a:srgbClr val="404040"/>
        </a:accent4>
        <a:accent5>
          <a:srgbClr val="F3AAAA"/>
        </a:accent5>
        <a:accent6>
          <a:srgbClr val="D74504"/>
        </a:accent6>
        <a:hlink>
          <a:srgbClr val="FEB11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10237</TotalTime>
  <Words>866</Words>
  <Application>Microsoft Office PowerPoint</Application>
  <PresentationFormat>On-screen Show (4:3)</PresentationFormat>
  <Paragraphs>172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powerpoint-template</vt:lpstr>
      <vt:lpstr>1_powerpoint-template</vt:lpstr>
      <vt:lpstr>2_powerpoint-template</vt:lpstr>
      <vt:lpstr>PowerPoint Presentation</vt:lpstr>
      <vt:lpstr>PowerPoint Presentation</vt:lpstr>
      <vt:lpstr> HYPOTHALAMIC AND ANTERIOR PITUITARY HORMONES </vt:lpstr>
      <vt:lpstr>  Adrenocorticotropic hormone (corticotropin) </vt:lpstr>
      <vt:lpstr>PowerPoint Presentation</vt:lpstr>
      <vt:lpstr>  Adrenocorticotropic hormone (corticotropin) </vt:lpstr>
      <vt:lpstr>PowerPoint Presentation</vt:lpstr>
      <vt:lpstr>PowerPoint Presentation</vt:lpstr>
      <vt:lpstr>PowerPoint Presentation</vt:lpstr>
      <vt:lpstr>PowerPoint Presentation</vt:lpstr>
      <vt:lpstr>  Mechanism of 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Adverse effects</vt:lpstr>
      <vt:lpstr>              Gonadotropins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Ausama</dc:creator>
  <cp:lastModifiedBy>Maher</cp:lastModifiedBy>
  <cp:revision>961</cp:revision>
  <dcterms:created xsi:type="dcterms:W3CDTF">2012-09-21T11:26:58Z</dcterms:created>
  <dcterms:modified xsi:type="dcterms:W3CDTF">2019-02-17T21:46:36Z</dcterms:modified>
</cp:coreProperties>
</file>